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14" r:id="rId2"/>
    <p:sldId id="415" r:id="rId3"/>
    <p:sldId id="418" r:id="rId4"/>
    <p:sldId id="419" r:id="rId5"/>
    <p:sldId id="420" r:id="rId6"/>
    <p:sldId id="421" r:id="rId7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464EE4"/>
    <a:srgbClr val="190EF2"/>
    <a:srgbClr val="C83632"/>
    <a:srgbClr val="003300"/>
    <a:srgbClr val="DC5D24"/>
    <a:srgbClr val="F09010"/>
    <a:srgbClr val="D2A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75" autoAdjust="0"/>
    <p:restoredTop sz="94660"/>
  </p:normalViewPr>
  <p:slideViewPr>
    <p:cSldViewPr>
      <p:cViewPr varScale="1">
        <p:scale>
          <a:sx n="156" d="100"/>
          <a:sy n="156" d="100"/>
        </p:scale>
        <p:origin x="-96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6BDD9-CFD2-40F9-8B1D-1952C913CBC3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81EB7-CCD3-4400-B336-0C4888F69D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596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1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13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6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46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68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76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87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4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01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39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AFFE7-F80C-4115-BA36-20394C78C079}" type="datetimeFigureOut">
              <a:rPr lang="ru-RU" smtClean="0"/>
              <a:pPr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57C16-E25B-40E8-BB53-C5193B664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68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2483769" y="4414223"/>
            <a:ext cx="4014447" cy="953643"/>
            <a:chOff x="2330025" y="6261807"/>
            <a:chExt cx="4168189" cy="1271523"/>
          </a:xfrm>
        </p:grpSpPr>
        <p:pic>
          <p:nvPicPr>
            <p:cNvPr id="13" name="Picture 3" descr="E:\Оформление\Emblema proz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39"/>
            <a:stretch/>
          </p:blipFill>
          <p:spPr bwMode="auto">
            <a:xfrm>
              <a:off x="2330025" y="6309320"/>
              <a:ext cx="594065" cy="496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" name="Группа 18"/>
            <p:cNvGrpSpPr/>
            <p:nvPr/>
          </p:nvGrpSpPr>
          <p:grpSpPr>
            <a:xfrm>
              <a:off x="2573777" y="6261807"/>
              <a:ext cx="3924437" cy="1271523"/>
              <a:chOff x="2573777" y="6261807"/>
              <a:chExt cx="3924437" cy="127152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573777" y="6261807"/>
                <a:ext cx="3924437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Торгово-промышленная палата РФ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51015" y="6589483"/>
                <a:ext cx="1569961" cy="943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2020</a:t>
                </a:r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  <a:p>
                <a:pPr algn="ctr"/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</p:grpSp>
      <p:sp>
        <p:nvSpPr>
          <p:cNvPr id="15" name="Прямоугольник 14"/>
          <p:cNvSpPr/>
          <p:nvPr/>
        </p:nvSpPr>
        <p:spPr>
          <a:xfrm>
            <a:off x="1043608" y="339502"/>
            <a:ext cx="7992888" cy="2880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Franklin Gothic Demi Cond" panose="020B0706030402020204" pitchFamily="34" charset="0"/>
              </a:rPr>
              <a:t>СОСТОЯНИЕ СЕКТОРА СУБЪЕКТОВ </a:t>
            </a:r>
            <a:br>
              <a:rPr lang="ru-RU" sz="3200" dirty="0" smtClean="0">
                <a:latin typeface="Franklin Gothic Demi Cond" panose="020B0706030402020204" pitchFamily="34" charset="0"/>
              </a:rPr>
            </a:br>
            <a:r>
              <a:rPr lang="ru-RU" sz="3200" dirty="0" smtClean="0">
                <a:latin typeface="Franklin Gothic Demi Cond" panose="020B0706030402020204" pitchFamily="34" charset="0"/>
              </a:rPr>
              <a:t>МАЛОГО И СРЕДНЕГО ПРЕДПРИНИМАТЕЛЬСТВА</a:t>
            </a:r>
          </a:p>
          <a:p>
            <a:pPr algn="ctr"/>
            <a:r>
              <a:rPr lang="ru-RU" sz="3200" dirty="0" smtClean="0">
                <a:latin typeface="Franklin Gothic Demi Cond" panose="020B0706030402020204" pitchFamily="34" charset="0"/>
              </a:rPr>
              <a:t>(</a:t>
            </a:r>
            <a:r>
              <a:rPr lang="ru-RU" sz="3200" i="1" dirty="0" smtClean="0">
                <a:latin typeface="Franklin Gothic Demi Cond" panose="020B0706030402020204" pitchFamily="34" charset="0"/>
              </a:rPr>
              <a:t>по данным Единого реестра субъектов МСП</a:t>
            </a:r>
            <a:r>
              <a:rPr lang="ru-RU" sz="3200" dirty="0" smtClean="0">
                <a:latin typeface="Franklin Gothic Demi Cond" panose="020B0706030402020204" pitchFamily="34" charset="0"/>
              </a:rPr>
              <a:t>)</a:t>
            </a:r>
            <a:endParaRPr lang="ru-RU" sz="3200" dirty="0">
              <a:latin typeface="Franklin Gothic Demi Cond" panose="020B07060304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3994" y="3219822"/>
            <a:ext cx="5332502" cy="8817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2600"/>
              </a:lnSpc>
            </a:pPr>
            <a:r>
              <a:rPr lang="ru-RU" sz="2400" u="sng" dirty="0" smtClean="0">
                <a:latin typeface="Franklin Gothic Demi Cond" panose="020B0706030402020204" pitchFamily="34" charset="0"/>
              </a:rPr>
              <a:t>Дыбова  Елена  Николаевна,</a:t>
            </a:r>
            <a:endParaRPr lang="ru-RU" sz="2400" u="sng" dirty="0">
              <a:latin typeface="Franklin Gothic Demi Cond" panose="020B0706030402020204" pitchFamily="34" charset="0"/>
            </a:endParaRPr>
          </a:p>
          <a:p>
            <a:pPr algn="r">
              <a:lnSpc>
                <a:spcPts val="2600"/>
              </a:lnSpc>
            </a:pPr>
            <a:r>
              <a:rPr lang="ru-RU" sz="2400" u="sng" dirty="0" smtClean="0">
                <a:latin typeface="Franklin Gothic Demi Cond" panose="020B0706030402020204" pitchFamily="34" charset="0"/>
              </a:rPr>
              <a:t>Вице-президент </a:t>
            </a:r>
            <a:r>
              <a:rPr lang="ru-RU" sz="2400" u="sng" dirty="0">
                <a:latin typeface="Franklin Gothic Demi Cond" panose="020B0706030402020204" pitchFamily="34" charset="0"/>
              </a:rPr>
              <a:t>ТПП РФ</a:t>
            </a:r>
          </a:p>
        </p:txBody>
      </p:sp>
    </p:spTree>
    <p:extLst>
      <p:ext uri="{BB962C8B-B14F-4D97-AF65-F5344CB8AC3E}">
        <p14:creationId xmlns:p14="http://schemas.microsoft.com/office/powerpoint/2010/main" val="2632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9144000" cy="8898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Franklin Gothic Demi Cond" panose="020B0706030402020204" pitchFamily="34" charset="0"/>
                <a:sym typeface="Helvetica Light"/>
              </a:rPr>
              <a:t>Количество  субъектов  МСП  и  занятых  работников</a:t>
            </a:r>
            <a:endParaRPr lang="ru-RU" sz="2800" b="1" dirty="0">
              <a:latin typeface="Franklin Gothic Demi Cond" panose="020B0706030402020204" pitchFamily="34" charset="0"/>
              <a:sym typeface="Helvetica Light"/>
            </a:endParaRPr>
          </a:p>
        </p:txBody>
      </p:sp>
      <p:sp>
        <p:nvSpPr>
          <p:cNvPr id="2" name="AutoShape 2" descr="https://fin-talk.ru/upload/iblock/c43/c43ba2bd2eda944e4cb2dcf47ef0761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5" descr="https://media.abon-news.ru/2020/02/111_0.jpg?v=158108868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243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7504" y="970477"/>
            <a:ext cx="8928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sz="2000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Общее  количество  субъектов  МСП</a:t>
            </a:r>
            <a:endParaRPr lang="ru-RU" sz="2000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77776"/>
              </p:ext>
            </p:extLst>
          </p:nvPr>
        </p:nvGraphicFramePr>
        <p:xfrm>
          <a:off x="307975" y="1377278"/>
          <a:ext cx="8512496" cy="1432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0341"/>
                <a:gridCol w="2649668"/>
                <a:gridCol w="2599259"/>
                <a:gridCol w="1793228"/>
              </a:tblGrid>
              <a:tr h="232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</a:t>
                      </a: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субъектов МСП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</a:t>
                      </a:r>
                      <a:r>
                        <a:rPr lang="ru-RU" sz="1600" b="1" kern="1200" baseline="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 сравнению с 10.08.2019 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5 836 910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10.03.2020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5 960 356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+ 123 446</a:t>
                      </a:r>
                      <a:endParaRPr lang="ru-RU" sz="1600" kern="1200" dirty="0">
                        <a:solidFill>
                          <a:srgbClr val="00B05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+ 2,1 %</a:t>
                      </a:r>
                      <a:endParaRPr lang="ru-RU" sz="1600" kern="1200" dirty="0">
                        <a:solidFill>
                          <a:srgbClr val="00B05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10.07.2020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6 051 910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+ 215 000</a:t>
                      </a:r>
                      <a:endParaRPr lang="ru-RU" sz="1600" kern="1200" dirty="0">
                        <a:solidFill>
                          <a:srgbClr val="00B05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+ 3,7 %</a:t>
                      </a:r>
                      <a:endParaRPr lang="ru-RU" sz="1600" kern="1200" dirty="0">
                        <a:solidFill>
                          <a:srgbClr val="00B05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10.08.2020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5 590 081 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- 246 829</a:t>
                      </a:r>
                      <a:endParaRPr lang="ru-RU" sz="1600" kern="1200" dirty="0">
                        <a:solidFill>
                          <a:srgbClr val="C0000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- 4,2 %</a:t>
                      </a:r>
                      <a:endParaRPr lang="ru-RU" sz="1600" kern="1200" dirty="0">
                        <a:solidFill>
                          <a:srgbClr val="C0000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215008" y="2967600"/>
            <a:ext cx="8928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sz="2000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Общее  количество занятых  работников</a:t>
            </a:r>
            <a:endParaRPr lang="ru-RU" sz="2000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133156"/>
              </p:ext>
            </p:extLst>
          </p:nvPr>
        </p:nvGraphicFramePr>
        <p:xfrm>
          <a:off x="307975" y="3402147"/>
          <a:ext cx="8512496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0341"/>
                <a:gridCol w="2649668"/>
                <a:gridCol w="2664296"/>
                <a:gridCol w="1728191"/>
              </a:tblGrid>
              <a:tr h="2664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занятых работников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</a:t>
                      </a:r>
                      <a:r>
                        <a:rPr lang="ru-RU" sz="1600" b="1" kern="1200" baseline="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 сравнению с 10.08.2019 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15 391 085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10.03.2020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15 276 648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- 114 437</a:t>
                      </a:r>
                      <a:endParaRPr lang="ru-RU" sz="1600" kern="1200" dirty="0">
                        <a:solidFill>
                          <a:srgbClr val="FF000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- 0,7 %</a:t>
                      </a:r>
                      <a:endParaRPr lang="ru-RU" sz="1600" kern="1200" dirty="0">
                        <a:solidFill>
                          <a:srgbClr val="FF000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10.07.2020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15 269 774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- 121 311</a:t>
                      </a:r>
                      <a:endParaRPr lang="ru-RU" sz="1600" kern="1200" dirty="0">
                        <a:solidFill>
                          <a:srgbClr val="FF000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- 0,8 %</a:t>
                      </a:r>
                      <a:endParaRPr lang="ru-RU" sz="1600" kern="1200" dirty="0">
                        <a:solidFill>
                          <a:srgbClr val="FF000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42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15 520 026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+ 128 941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effectLst/>
                          <a:latin typeface="Franklin Gothic Demi Cond" panose="020B0706030402020204" pitchFamily="34" charset="0"/>
                          <a:ea typeface="Calibri"/>
                          <a:cs typeface="Times New Roman"/>
                        </a:rPr>
                        <a:t>0,8 %</a:t>
                      </a:r>
                      <a:endParaRPr lang="ru-RU" sz="1600" kern="1200" dirty="0">
                        <a:solidFill>
                          <a:srgbClr val="00B050"/>
                        </a:solidFill>
                        <a:effectLst/>
                        <a:latin typeface="Franklin Gothic Demi Cond" panose="020B07060304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05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1"/>
          <p:cNvGrpSpPr/>
          <p:nvPr/>
        </p:nvGrpSpPr>
        <p:grpSpPr>
          <a:xfrm>
            <a:off x="2483769" y="4414223"/>
            <a:ext cx="4014447" cy="953643"/>
            <a:chOff x="2330025" y="6261807"/>
            <a:chExt cx="4168189" cy="1271523"/>
          </a:xfrm>
        </p:grpSpPr>
        <p:pic>
          <p:nvPicPr>
            <p:cNvPr id="13" name="Picture 3" descr="E:\Оформление\Emblema proz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39"/>
            <a:stretch/>
          </p:blipFill>
          <p:spPr bwMode="auto">
            <a:xfrm>
              <a:off x="2330025" y="6309320"/>
              <a:ext cx="594065" cy="496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Группа 18"/>
            <p:cNvGrpSpPr/>
            <p:nvPr/>
          </p:nvGrpSpPr>
          <p:grpSpPr>
            <a:xfrm>
              <a:off x="2573777" y="6261807"/>
              <a:ext cx="3924437" cy="1271523"/>
              <a:chOff x="2573777" y="6261807"/>
              <a:chExt cx="3924437" cy="127152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573777" y="6261807"/>
                <a:ext cx="3924437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Торгово-промышленная палата РФ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51015" y="6589483"/>
                <a:ext cx="1569961" cy="943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2020</a:t>
                </a:r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  <a:p>
                <a:pPr algn="ctr"/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</p:grp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6D614A-A98E-4EA7-9104-D54D48ECFE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6299" y="1328698"/>
            <a:ext cx="9144000" cy="377342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9144000" cy="8898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Franklin Gothic Demi Cond" panose="020B0706030402020204" pitchFamily="34" charset="0"/>
                <a:sym typeface="Helvetica Light"/>
              </a:rPr>
              <a:t>Количество  микро,  малых  и  средних  предприятий</a:t>
            </a:r>
          </a:p>
        </p:txBody>
      </p:sp>
      <p:sp>
        <p:nvSpPr>
          <p:cNvPr id="2" name="AutoShape 2" descr="https://fin-talk.ru/upload/iblock/c43/c43ba2bd2eda944e4cb2dcf47ef0761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5" descr="https://media.abon-news.ru/2020/02/111_0.jpg?v=158108868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243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4832" y="1276579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Микро</a:t>
            </a:r>
            <a:b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</a:br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предприятий</a:t>
            </a:r>
            <a:endParaRPr lang="ru-RU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333686"/>
              </p:ext>
            </p:extLst>
          </p:nvPr>
        </p:nvGraphicFramePr>
        <p:xfrm>
          <a:off x="2151544" y="1031766"/>
          <a:ext cx="6624736" cy="117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217"/>
                <a:gridCol w="1742554"/>
                <a:gridCol w="2162829"/>
                <a:gridCol w="1224136"/>
              </a:tblGrid>
              <a:tr h="22382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субъектов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17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5 594 309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716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5 720 459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+ 126 150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+ 2,2 %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5 813 785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+ 219 476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+ 3,9 %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51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5 354 042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- 240 267 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- 4,3 %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592160"/>
              </p:ext>
            </p:extLst>
          </p:nvPr>
        </p:nvGraphicFramePr>
        <p:xfrm>
          <a:off x="2152344" y="2449976"/>
          <a:ext cx="6613177" cy="117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217"/>
                <a:gridCol w="1742554"/>
                <a:gridCol w="2151270"/>
                <a:gridCol w="1224136"/>
              </a:tblGrid>
              <a:tr h="19080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субъектов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1767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225 910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7670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222 899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- 3 011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- 1,3 %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8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221 060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- 4 850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- 2,1 %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8495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218 477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- 7 433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- 3,3 %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83438"/>
              </p:ext>
            </p:extLst>
          </p:nvPr>
        </p:nvGraphicFramePr>
        <p:xfrm>
          <a:off x="2179574" y="3823666"/>
          <a:ext cx="6568890" cy="117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217"/>
                <a:gridCol w="1742554"/>
                <a:gridCol w="2177847"/>
                <a:gridCol w="1153272"/>
              </a:tblGrid>
              <a:tr h="19080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субъектов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08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16 691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08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16 998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+ 307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+ 1,8 %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17 065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+ 374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+ 2,2 %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5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17 562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+ 871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2228" marR="6222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+ 5,2 %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58736" y="4080739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Средних</a:t>
            </a:r>
            <a:b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</a:br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предприятий</a:t>
            </a:r>
            <a:endParaRPr lang="ru-RU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640" y="2770099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Малых</a:t>
            </a:r>
            <a:b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</a:br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предприятий</a:t>
            </a:r>
            <a:endParaRPr lang="ru-RU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6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1"/>
          <p:cNvGrpSpPr/>
          <p:nvPr/>
        </p:nvGrpSpPr>
        <p:grpSpPr>
          <a:xfrm>
            <a:off x="2483769" y="4414223"/>
            <a:ext cx="4014447" cy="953643"/>
            <a:chOff x="2330025" y="6261807"/>
            <a:chExt cx="4168189" cy="1271523"/>
          </a:xfrm>
        </p:grpSpPr>
        <p:pic>
          <p:nvPicPr>
            <p:cNvPr id="13" name="Picture 3" descr="E:\Оформление\Emblema proz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39"/>
            <a:stretch/>
          </p:blipFill>
          <p:spPr bwMode="auto">
            <a:xfrm>
              <a:off x="2330025" y="6309320"/>
              <a:ext cx="594065" cy="496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Группа 18"/>
            <p:cNvGrpSpPr/>
            <p:nvPr/>
          </p:nvGrpSpPr>
          <p:grpSpPr>
            <a:xfrm>
              <a:off x="2573777" y="6261807"/>
              <a:ext cx="3924437" cy="1271523"/>
              <a:chOff x="2573777" y="6261807"/>
              <a:chExt cx="3924437" cy="127152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573777" y="6261807"/>
                <a:ext cx="3924437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Торгово-промышленная палата РФ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51015" y="6589483"/>
                <a:ext cx="1569961" cy="943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2020</a:t>
                </a:r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  <a:p>
                <a:pPr algn="ctr"/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</p:grp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6D614A-A98E-4EA7-9104-D54D48ECFE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67020"/>
            <a:ext cx="9144000" cy="377342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9144000" cy="8898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Franklin Gothic Demi Cond" panose="020B0706030402020204" pitchFamily="34" charset="0"/>
                <a:sym typeface="Helvetica Light"/>
              </a:rPr>
              <a:t>Количество  </a:t>
            </a:r>
            <a:r>
              <a:rPr lang="ru-RU" sz="2800" b="1" dirty="0" smtClean="0">
                <a:latin typeface="Franklin Gothic Demi Cond" panose="020B0706030402020204" pitchFamily="34" charset="0"/>
                <a:sym typeface="Helvetica Light"/>
              </a:rPr>
              <a:t>ИП  и  Юридических  лиц</a:t>
            </a:r>
            <a:endParaRPr lang="ru-RU" sz="2800" b="1" dirty="0">
              <a:latin typeface="Franklin Gothic Demi Cond" panose="020B0706030402020204" pitchFamily="34" charset="0"/>
              <a:sym typeface="Helvetica Light"/>
            </a:endParaRPr>
          </a:p>
        </p:txBody>
      </p:sp>
      <p:sp>
        <p:nvSpPr>
          <p:cNvPr id="2" name="AutoShape 2" descr="https://fin-talk.ru/upload/iblock/c43/c43ba2bd2eda944e4cb2dcf47ef0761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5" descr="https://media.abon-news.ru/2020/02/111_0.jpg?v=158108868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243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504" y="970477"/>
            <a:ext cx="8928992" cy="40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000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Количество индивидуальных предпринимателей</a:t>
            </a:r>
            <a:endParaRPr lang="ru-RU" sz="2000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883117"/>
              </p:ext>
            </p:extLst>
          </p:nvPr>
        </p:nvGraphicFramePr>
        <p:xfrm>
          <a:off x="307975" y="1474814"/>
          <a:ext cx="8440489" cy="1432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3705"/>
                <a:gridCol w="2376264"/>
                <a:gridCol w="2880320"/>
                <a:gridCol w="1800200"/>
              </a:tblGrid>
              <a:tr h="232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600" b="1" kern="1200" baseline="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ИП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3 376 511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 3 411 586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+ 35 075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+ 1 %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3 474 950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+ 98 439 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+ 2,9 %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10.08.2019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3 260 643 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- 115 868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- 3,4 %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56512" y="2948493"/>
            <a:ext cx="89289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000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Количество юридических </a:t>
            </a:r>
            <a:r>
              <a:rPr lang="ru-RU" sz="2000" u="sng" dirty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лиц</a:t>
            </a:r>
          </a:p>
          <a:p>
            <a:pPr algn="ctr">
              <a:lnSpc>
                <a:spcPct val="110000"/>
              </a:lnSpc>
              <a:spcAft>
                <a:spcPts val="0"/>
              </a:spcAft>
            </a:pPr>
            <a:endParaRPr lang="ru-RU" sz="2000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85520"/>
              </p:ext>
            </p:extLst>
          </p:nvPr>
        </p:nvGraphicFramePr>
        <p:xfrm>
          <a:off x="259904" y="3419783"/>
          <a:ext cx="8512496" cy="1432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0341"/>
                <a:gridCol w="2337699"/>
                <a:gridCol w="2911228"/>
                <a:gridCol w="1793228"/>
              </a:tblGrid>
              <a:tr h="232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600" b="1" kern="1200" baseline="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 Юр. лиц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2 460 399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2 548 770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+ 88 371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+ 3,6 %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2 576 960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+ 115 561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+ 4,7 %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2 329 438 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- 130 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961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- 5,3 %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61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1"/>
          <p:cNvGrpSpPr/>
          <p:nvPr/>
        </p:nvGrpSpPr>
        <p:grpSpPr>
          <a:xfrm>
            <a:off x="2483769" y="4414223"/>
            <a:ext cx="4014447" cy="953643"/>
            <a:chOff x="2330025" y="6261807"/>
            <a:chExt cx="4168189" cy="1271523"/>
          </a:xfrm>
        </p:grpSpPr>
        <p:pic>
          <p:nvPicPr>
            <p:cNvPr id="13" name="Picture 3" descr="E:\Оформление\Emblema proz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39"/>
            <a:stretch/>
          </p:blipFill>
          <p:spPr bwMode="auto">
            <a:xfrm>
              <a:off x="2330025" y="6309320"/>
              <a:ext cx="594065" cy="496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Группа 18"/>
            <p:cNvGrpSpPr/>
            <p:nvPr/>
          </p:nvGrpSpPr>
          <p:grpSpPr>
            <a:xfrm>
              <a:off x="2573777" y="6261807"/>
              <a:ext cx="3924437" cy="1271523"/>
              <a:chOff x="2573777" y="6261807"/>
              <a:chExt cx="3924437" cy="127152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573777" y="6261807"/>
                <a:ext cx="3924437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Торгово-промышленная палата РФ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51015" y="6589483"/>
                <a:ext cx="1569961" cy="943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2020</a:t>
                </a:r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  <a:p>
                <a:pPr algn="ctr"/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</p:grp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6D614A-A98E-4EA7-9104-D54D48ECFE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67020"/>
            <a:ext cx="9144000" cy="377342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9144000" cy="8898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Franklin Gothic Demi Cond" panose="020B0706030402020204" pitchFamily="34" charset="0"/>
                <a:sym typeface="Helvetica Light"/>
              </a:rPr>
              <a:t>Количество  </a:t>
            </a:r>
            <a:r>
              <a:rPr lang="ru-RU" sz="2800" b="1" dirty="0" smtClean="0">
                <a:latin typeface="Franklin Gothic Demi Cond" panose="020B0706030402020204" pitchFamily="34" charset="0"/>
                <a:sym typeface="Helvetica Light"/>
              </a:rPr>
              <a:t>занятых  на микро, малых и средних предприятиях</a:t>
            </a:r>
            <a:endParaRPr lang="ru-RU" sz="2800" b="1" dirty="0">
              <a:latin typeface="Franklin Gothic Demi Cond" panose="020B0706030402020204" pitchFamily="34" charset="0"/>
              <a:sym typeface="Helvetica Light"/>
            </a:endParaRPr>
          </a:p>
        </p:txBody>
      </p:sp>
      <p:sp>
        <p:nvSpPr>
          <p:cNvPr id="2" name="AutoShape 2" descr="https://fin-talk.ru/upload/iblock/c43/c43ba2bd2eda944e4cb2dcf47ef0761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5" descr="https://media.abon-news.ru/2020/02/111_0.jpg?v=158108868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243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04571"/>
              </p:ext>
            </p:extLst>
          </p:nvPr>
        </p:nvGraphicFramePr>
        <p:xfrm>
          <a:off x="2182024" y="1211603"/>
          <a:ext cx="6552728" cy="117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217"/>
                <a:gridCol w="1529119"/>
                <a:gridCol w="2232248"/>
                <a:gridCol w="1296144"/>
              </a:tblGrid>
              <a:tr h="22382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занятых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17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7 568 502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716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7 390 457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- 178 045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- 2,4 %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7 360 462 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- 208 040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- 2,7 %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5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</a:rPr>
                        <a:t>7 588 509 </a:t>
                      </a:r>
                      <a:endParaRPr lang="ru-RU" sz="1400" u="none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+ 20 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007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+ 0,3 %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313931"/>
              </p:ext>
            </p:extLst>
          </p:nvPr>
        </p:nvGraphicFramePr>
        <p:xfrm>
          <a:off x="2182024" y="2558414"/>
          <a:ext cx="6552728" cy="117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217"/>
                <a:gridCol w="1529119"/>
                <a:gridCol w="2232248"/>
                <a:gridCol w="1296144"/>
              </a:tblGrid>
              <a:tr h="19080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занятых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1767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6 189 718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7670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6 180 175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- 9 543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- 0,2 %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83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6 179 800 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- 9 918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- 0,2 %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8495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</a:rPr>
                        <a:t>6 145 461 </a:t>
                      </a:r>
                      <a:endParaRPr lang="ru-RU" sz="1400" u="none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- 44 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257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tabLst>
                          <a:tab pos="1099185" algn="ctr"/>
                          <a:tab pos="2199005" algn="r"/>
                        </a:tabLst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- 0,7 %</a:t>
                      </a:r>
                      <a:endParaRPr lang="ru-RU" sz="14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914227"/>
              </p:ext>
            </p:extLst>
          </p:nvPr>
        </p:nvGraphicFramePr>
        <p:xfrm>
          <a:off x="2182024" y="3902456"/>
          <a:ext cx="6552728" cy="117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217"/>
                <a:gridCol w="1529119"/>
                <a:gridCol w="2232248"/>
                <a:gridCol w="1296144"/>
              </a:tblGrid>
              <a:tr h="19080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Кол-во занятых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08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1 632 865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4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4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08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1 706 016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+ 73 151 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+ 4 %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1 729 512 </a:t>
                      </a:r>
                      <a:endParaRPr lang="ru-RU" sz="14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+ 96 647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+ 5 %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5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</a:rPr>
                        <a:t>1 786 056 </a:t>
                      </a:r>
                      <a:endParaRPr lang="ru-RU" sz="1400" u="none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+ 153 </a:t>
                      </a: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191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+ 9,4 %</a:t>
                      </a:r>
                      <a:endParaRPr lang="ru-RU" sz="14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64832" y="1331443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Микро</a:t>
            </a:r>
            <a:b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</a:br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предприятий</a:t>
            </a:r>
            <a:endParaRPr lang="ru-RU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736" y="4080739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Средних</a:t>
            </a:r>
            <a:b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</a:br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предприятий</a:t>
            </a:r>
            <a:endParaRPr lang="ru-RU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640" y="2715235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ctr"/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Малых</a:t>
            </a:r>
            <a:b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</a:br>
            <a:r>
              <a:rPr lang="ru-RU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предприятий</a:t>
            </a:r>
            <a:endParaRPr lang="ru-RU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4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1"/>
          <p:cNvGrpSpPr/>
          <p:nvPr/>
        </p:nvGrpSpPr>
        <p:grpSpPr>
          <a:xfrm>
            <a:off x="2483769" y="4414223"/>
            <a:ext cx="4014447" cy="953643"/>
            <a:chOff x="2330025" y="6261807"/>
            <a:chExt cx="4168189" cy="1271523"/>
          </a:xfrm>
        </p:grpSpPr>
        <p:pic>
          <p:nvPicPr>
            <p:cNvPr id="13" name="Picture 3" descr="E:\Оформление\Emblema proz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39"/>
            <a:stretch/>
          </p:blipFill>
          <p:spPr bwMode="auto">
            <a:xfrm>
              <a:off x="2330025" y="6309320"/>
              <a:ext cx="594065" cy="496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Группа 18"/>
            <p:cNvGrpSpPr/>
            <p:nvPr/>
          </p:nvGrpSpPr>
          <p:grpSpPr>
            <a:xfrm>
              <a:off x="2573777" y="6261807"/>
              <a:ext cx="3924437" cy="1271523"/>
              <a:chOff x="2573777" y="6261807"/>
              <a:chExt cx="3924437" cy="127152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573777" y="6261807"/>
                <a:ext cx="3924437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Торгово-промышленная палата РФ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51015" y="6589483"/>
                <a:ext cx="1569961" cy="943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2020</a:t>
                </a:r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  <a:p>
                <a:pPr algn="ctr"/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</p:grp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6D614A-A98E-4EA7-9104-D54D48ECFE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73116"/>
            <a:ext cx="9144000" cy="377342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0"/>
            <a:ext cx="9144000" cy="8898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Franklin Gothic Demi Cond" panose="020B0706030402020204" pitchFamily="34" charset="0"/>
                <a:sym typeface="Helvetica Light"/>
              </a:rPr>
              <a:t>Количество  </a:t>
            </a:r>
            <a:r>
              <a:rPr lang="ru-RU" sz="2800" b="1" dirty="0" smtClean="0">
                <a:latin typeface="Franklin Gothic Demi Cond" panose="020B0706030402020204" pitchFamily="34" charset="0"/>
                <a:sym typeface="Helvetica Light"/>
              </a:rPr>
              <a:t>занятых  у  ИП  и  Юридических лиц</a:t>
            </a:r>
            <a:endParaRPr lang="ru-RU" sz="2800" b="1" dirty="0">
              <a:latin typeface="Franklin Gothic Demi Cond" panose="020B0706030402020204" pitchFamily="34" charset="0"/>
              <a:sym typeface="Helvetica Light"/>
            </a:endParaRPr>
          </a:p>
        </p:txBody>
      </p:sp>
      <p:sp>
        <p:nvSpPr>
          <p:cNvPr id="2" name="AutoShape 2" descr="https://fin-talk.ru/upload/iblock/c43/c43ba2bd2eda944e4cb2dcf47ef0761b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5" descr="https://media.abon-news.ru/2020/02/111_0.jpg?v=1581088683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243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504" y="970477"/>
            <a:ext cx="8928992" cy="40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000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Количество занятых у Индивидуальных предпринимателей</a:t>
            </a:r>
            <a:endParaRPr lang="ru-RU" sz="2000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212108"/>
              </p:ext>
            </p:extLst>
          </p:nvPr>
        </p:nvGraphicFramePr>
        <p:xfrm>
          <a:off x="307975" y="1474814"/>
          <a:ext cx="8368481" cy="1432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0341"/>
                <a:gridCol w="2863294"/>
                <a:gridCol w="2666694"/>
                <a:gridCol w="1368152"/>
              </a:tblGrid>
              <a:tr h="232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600" b="1" kern="1200" baseline="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 человек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2 525 751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2 427 703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- 98 048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- 3,9 %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2 403 235 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- 122 516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- 4,9 %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</a:rPr>
                        <a:t>2 622 706 </a:t>
                      </a:r>
                      <a:endParaRPr lang="ru-RU" sz="1600" u="none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+ 96 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955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+ 3,8 %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56512" y="2978973"/>
            <a:ext cx="8928992" cy="40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sz="2000" u="sng" dirty="0" smtClean="0">
                <a:solidFill>
                  <a:srgbClr val="1F497D">
                    <a:lumMod val="75000"/>
                  </a:srgbClr>
                </a:solidFill>
                <a:latin typeface="Franklin Gothic Demi Cond" pitchFamily="34" charset="0"/>
              </a:rPr>
              <a:t>Количество занятых у Юридических лиц</a:t>
            </a:r>
            <a:endParaRPr lang="ru-RU" sz="2000" u="sng" dirty="0">
              <a:solidFill>
                <a:srgbClr val="1F497D">
                  <a:lumMod val="75000"/>
                </a:srgbClr>
              </a:solidFill>
              <a:latin typeface="Franklin Gothic Demi Cond" pitchFamily="34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22388"/>
              </p:ext>
            </p:extLst>
          </p:nvPr>
        </p:nvGraphicFramePr>
        <p:xfrm>
          <a:off x="307974" y="3450263"/>
          <a:ext cx="8368482" cy="1432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2038"/>
                <a:gridCol w="2847125"/>
                <a:gridCol w="2699434"/>
                <a:gridCol w="1359885"/>
              </a:tblGrid>
              <a:tr h="232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состоянию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ru-RU" sz="1600" b="1" kern="1200" baseline="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 человек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По сравнению с 10.08.2019 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% изменений</a:t>
                      </a: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10.08.2019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12 865 334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---</a:t>
                      </a:r>
                      <a:endParaRPr lang="ru-RU" sz="1600" b="1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9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10.03.2020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12 848 945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- 16 389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99185" algn="ctr"/>
                          <a:tab pos="2199005" algn="r"/>
                        </a:tabLst>
                        <a:defRPr/>
                      </a:pPr>
                      <a:r>
                        <a:rPr lang="ru-RU" sz="1600" kern="1200" dirty="0" smtClean="0">
                          <a:solidFill>
                            <a:srgbClr val="C0000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- 0,1 %</a:t>
                      </a:r>
                      <a:endParaRPr lang="ru-RU" sz="1600" kern="1200" dirty="0">
                        <a:solidFill>
                          <a:srgbClr val="C0000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10.07.2020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12 866 539 </a:t>
                      </a:r>
                      <a:endParaRPr lang="ru-RU" sz="1600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+1 205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+ 0,01 %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10.08.2020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solidFill>
                            <a:srgbClr val="1F497D">
                              <a:lumMod val="75000"/>
                            </a:srgbClr>
                          </a:solidFill>
                          <a:latin typeface="Franklin Gothic Demi Cond" pitchFamily="34" charset="0"/>
                        </a:rPr>
                        <a:t>12 897 320 </a:t>
                      </a:r>
                      <a:endParaRPr lang="ru-RU" sz="1600" u="none" kern="1200" dirty="0">
                        <a:solidFill>
                          <a:srgbClr val="1F497D">
                            <a:lumMod val="75000"/>
                          </a:srgbClr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+ 31 </a:t>
                      </a: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986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B050"/>
                          </a:solidFill>
                          <a:latin typeface="Franklin Gothic Demi Cond" pitchFamily="34" charset="0"/>
                          <a:ea typeface="+mn-ea"/>
                          <a:cs typeface="+mn-cs"/>
                        </a:rPr>
                        <a:t>+ 0,2 %</a:t>
                      </a:r>
                      <a:endParaRPr lang="ru-RU" sz="1600" kern="1200" dirty="0">
                        <a:solidFill>
                          <a:srgbClr val="00B050"/>
                        </a:solidFill>
                        <a:latin typeface="Franklin Gothic Demi Cond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12956</TotalTime>
  <Words>628</Words>
  <Application>Microsoft Office PowerPoint</Application>
  <PresentationFormat>Экран (16:9)</PresentationFormat>
  <Paragraphs>271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Практикант ДРП (246)</dc:creator>
  <cp:lastModifiedBy>Ермошин Александр Михайлович</cp:lastModifiedBy>
  <cp:revision>726</cp:revision>
  <cp:lastPrinted>2020-08-28T07:39:30Z</cp:lastPrinted>
  <dcterms:created xsi:type="dcterms:W3CDTF">2016-07-25T06:20:15Z</dcterms:created>
  <dcterms:modified xsi:type="dcterms:W3CDTF">2020-09-15T10:55:56Z</dcterms:modified>
</cp:coreProperties>
</file>